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35" r:id="rId2"/>
    <p:sldId id="325" r:id="rId3"/>
    <p:sldId id="334" r:id="rId4"/>
    <p:sldId id="326" r:id="rId5"/>
    <p:sldId id="260" r:id="rId6"/>
    <p:sldId id="276" r:id="rId7"/>
    <p:sldId id="277" r:id="rId8"/>
    <p:sldId id="279" r:id="rId9"/>
    <p:sldId id="291" r:id="rId10"/>
    <p:sldId id="292" r:id="rId11"/>
    <p:sldId id="288" r:id="rId12"/>
    <p:sldId id="289" r:id="rId13"/>
    <p:sldId id="328" r:id="rId14"/>
    <p:sldId id="313" r:id="rId15"/>
    <p:sldId id="333" r:id="rId16"/>
    <p:sldId id="318" r:id="rId17"/>
    <p:sldId id="330" r:id="rId18"/>
    <p:sldId id="332" r:id="rId19"/>
    <p:sldId id="321" r:id="rId20"/>
    <p:sldId id="272" r:id="rId21"/>
    <p:sldId id="329" r:id="rId22"/>
    <p:sldId id="336" r:id="rId23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5" autoAdjust="0"/>
    <p:restoredTop sz="85531" autoAdjust="0"/>
  </p:normalViewPr>
  <p:slideViewPr>
    <p:cSldViewPr snapToGrid="0">
      <p:cViewPr varScale="1">
        <p:scale>
          <a:sx n="77" d="100"/>
          <a:sy n="77" d="100"/>
        </p:scale>
        <p:origin x="1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291E280-C2F9-4C8D-9E1B-BF59890B242F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1514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2848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5374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1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5560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66803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you think, that a SQL Saturday is a nice possibility to learn from and network with fellow SQL Server enthusiasts FOR FREE,</a:t>
            </a:r>
          </a:p>
          <a:p>
            <a:r>
              <a:rPr lang="en-US" baseline="0" dirty="0"/>
              <a:t>I just ask you one thing: Visit the sponsor booths and chat with the sponsors! </a:t>
            </a:r>
          </a:p>
          <a:p>
            <a:r>
              <a:rPr lang="en-US" baseline="0" dirty="0"/>
              <a:t>They are covering the expenses for each and every of you, with is around EUR 60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291E280-C2F9-4C8D-9E1B-BF59890B242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950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32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8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</a:t>
            </a:r>
            <a:r>
              <a:rPr lang="en-US" b="0" dirty="0" smtClean="0"/>
              <a:t>100 </a:t>
            </a:r>
            <a:r>
              <a:rPr lang="en-US" b="0" baseline="0" dirty="0" smtClean="0"/>
              <a:t>commands</a:t>
            </a:r>
            <a:r>
              <a:rPr lang="en-US" b="0" baseline="0" dirty="0"/>
              <a:t>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3679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7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0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1862667"/>
            <a:ext cx="12433299" cy="3524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09" y="526255"/>
            <a:ext cx="11154009" cy="1497248"/>
          </a:xfrm>
        </p:spPr>
        <p:txBody>
          <a:bodyPr>
            <a:normAutofit/>
          </a:bodyPr>
          <a:lstStyle>
            <a:lvl1pPr algn="l">
              <a:defRPr sz="4074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308" y="2128929"/>
            <a:ext cx="10776273" cy="1785056"/>
          </a:xfrm>
        </p:spPr>
        <p:txBody>
          <a:bodyPr>
            <a:normAutofit/>
          </a:bodyPr>
          <a:lstStyle>
            <a:lvl1pPr marL="0" indent="0" algn="l">
              <a:buNone/>
              <a:defRPr sz="3056">
                <a:solidFill>
                  <a:schemeClr val="bg1"/>
                </a:solidFill>
              </a:defRPr>
            </a:lvl1pPr>
            <a:lvl2pPr marL="465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1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6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2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2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59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25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23825" y="6048495"/>
            <a:ext cx="5512960" cy="423627"/>
          </a:xfrm>
        </p:spPr>
        <p:txBody>
          <a:bodyPr>
            <a:noAutofit/>
          </a:bodyPr>
          <a:lstStyle>
            <a:lvl1pPr marL="0" indent="0">
              <a:buNone/>
              <a:defRPr sz="1426"/>
            </a:lvl1pPr>
            <a:lvl2pPr marL="465658" indent="0">
              <a:buNone/>
              <a:defRPr sz="1426"/>
            </a:lvl2pPr>
            <a:lvl3pPr marL="931316" indent="0">
              <a:buNone/>
              <a:defRPr sz="1426"/>
            </a:lvl3pPr>
            <a:lvl4pPr marL="1396975" indent="0">
              <a:buNone/>
              <a:defRPr sz="1426"/>
            </a:lvl4pPr>
            <a:lvl5pPr marL="1862633" indent="0">
              <a:buNone/>
              <a:defRPr sz="1426"/>
            </a:lvl5pPr>
          </a:lstStyle>
          <a:p>
            <a:pPr lvl="0"/>
            <a:r>
              <a:rPr lang="en-US" dirty="0"/>
              <a:t>Click to edit Speaker Info</a:t>
            </a:r>
          </a:p>
        </p:txBody>
      </p:sp>
      <p:pic>
        <p:nvPicPr>
          <p:cNvPr id="4" name="Grafik 3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6436" y="5646123"/>
            <a:ext cx="2524002" cy="1228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944" y="4485632"/>
            <a:ext cx="841076" cy="6724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00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  <p:sldLayoutId id="2147483670" r:id="rId20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linkedin.com/in/chrissylemaire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://twitter.com/cl" TargetMode="External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22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eg"/><Relationship Id="rId4" Type="http://schemas.openxmlformats.org/officeDocument/2006/relationships/image" Target="../media/image24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jpg"/><Relationship Id="rId8" Type="http://schemas.openxmlformats.org/officeDocument/2006/relationships/image" Target="../media/image28.png"/><Relationship Id="rId9" Type="http://schemas.openxmlformats.org/officeDocument/2006/relationships/image" Target="../media/image29.jpg"/><Relationship Id="rId10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hyperlink" Target="http://linkedin.com/in/chrissylemaire" TargetMode="External"/><Relationship Id="rId6" Type="http://schemas.openxmlformats.org/officeDocument/2006/relationships/image" Target="../media/image9.png"/><Relationship Id="rId7" Type="http://schemas.openxmlformats.org/officeDocument/2006/relationships/hyperlink" Target="https://blog.netnerds.net/" TargetMode="External"/><Relationship Id="rId8" Type="http://schemas.openxmlformats.org/officeDocument/2006/relationships/hyperlink" Target="http://www.realcajunrecipes.com/" TargetMode="External"/><Relationship Id="rId9" Type="http://schemas.openxmlformats.org/officeDocument/2006/relationships/hyperlink" Target="http://twitter.com/cl" TargetMode="External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Modern Database Administration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dbatools</a:t>
            </a:r>
            <a:r>
              <a:rPr lang="en-US" dirty="0" smtClean="0"/>
              <a:t> and </a:t>
            </a:r>
            <a:r>
              <a:rPr lang="en-US" dirty="0" err="1" smtClean="0"/>
              <a:t>dbareports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sz="1833" dirty="0"/>
              <a:t>Chrissy </a:t>
            </a:r>
            <a:r>
              <a:rPr lang="de-AT" sz="1833" dirty="0" err="1"/>
              <a:t>LeMaire</a:t>
            </a:r>
            <a:r>
              <a:rPr lang="de-AT" sz="1833" dirty="0"/>
              <a:t> </a:t>
            </a:r>
            <a:r>
              <a:rPr lang="de-AT" sz="1833" dirty="0" err="1"/>
              <a:t>and</a:t>
            </a:r>
            <a:r>
              <a:rPr lang="de-AT" sz="1833" dirty="0"/>
              <a:t> Rob Sewell</a:t>
            </a:r>
            <a:endParaRPr lang="de-AT" sz="1833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0901" y="431228"/>
            <a:ext cx="1311779" cy="111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460" y="426505"/>
            <a:ext cx="1235411" cy="112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/>
            </a:r>
            <a:br/>
            <a:endParaRPr/>
          </a:p>
        </p:txBody>
      </p:sp>
      <p:pic>
        <p:nvPicPr>
          <p:cNvPr id="2" name="autocomple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992" y="1237675"/>
            <a:ext cx="11618085" cy="4344807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6922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/>
            </a:r>
            <a:br/>
            <a:endParaRPr/>
          </a:p>
        </p:txBody>
      </p:sp>
      <p:pic>
        <p:nvPicPr>
          <p:cNvPr id="2" name="sharepoint-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354" y="1092808"/>
            <a:ext cx="8752354" cy="5073828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/>
            </a:r>
            <a:br/>
            <a:endParaRPr/>
          </a:p>
        </p:txBody>
      </p:sp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1749425"/>
            <a:ext cx="4400550" cy="325755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3235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4000" dirty="0">
                <a:solidFill>
                  <a:schemeClr val="bg2"/>
                </a:solidFill>
              </a:rPr>
              <a:t>SQL Server Administration and Best Practices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demo</a:t>
            </a:r>
            <a:endParaRPr lang="en-US" sz="4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83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4098" name="Picture 2" descr="https://sqlbits.com/Gallery/Images/SpeakerPhotos/Rob_Sewe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215" r="877"/>
          <a:stretch/>
        </p:blipFill>
        <p:spPr bwMode="auto">
          <a:xfrm>
            <a:off x="4376839" y="1854950"/>
            <a:ext cx="2421002" cy="288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451"/>
          <p:cNvSpPr txBox="1">
            <a:spLocks/>
          </p:cNvSpPr>
          <p:nvPr/>
        </p:nvSpPr>
        <p:spPr>
          <a:xfrm>
            <a:off x="3618950" y="5172309"/>
            <a:ext cx="3936781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hangingPunct="1"/>
            <a:r>
              <a:rPr lang="en-US" dirty="0"/>
              <a:t>Rob Sewell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10" y="441367"/>
            <a:ext cx="1910060" cy="1655386"/>
          </a:xfrm>
          <a:prstGeom prst="rect">
            <a:avLst/>
          </a:prstGeom>
        </p:spPr>
      </p:pic>
      <p:sp>
        <p:nvSpPr>
          <p:cNvPr id="9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7962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whoami</a:t>
            </a:r>
          </a:p>
        </p:txBody>
      </p:sp>
      <p:sp>
        <p:nvSpPr>
          <p:cNvPr id="264" name="Shape 264"/>
          <p:cNvSpPr/>
          <p:nvPr/>
        </p:nvSpPr>
        <p:spPr>
          <a:xfrm>
            <a:off x="1932402" y="4072875"/>
            <a:ext cx="2664300" cy="1296003"/>
          </a:xfrm>
          <a:prstGeom prst="rect">
            <a:avLst/>
          </a:prstGeom>
          <a:solidFill>
            <a:srgbClr val="19BFE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1913470" y="2560707"/>
            <a:ext cx="1378498" cy="1296003"/>
            <a:chOff x="0" y="0"/>
            <a:chExt cx="1378497" cy="1296001"/>
          </a:xfrm>
        </p:grpSpPr>
        <p:sp>
          <p:nvSpPr>
            <p:cNvPr id="265" name="Shape 265"/>
            <p:cNvSpPr/>
            <p:nvPr/>
          </p:nvSpPr>
          <p:spPr>
            <a:xfrm>
              <a:off x="-1" y="-1"/>
              <a:ext cx="1378499" cy="1296003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68" name="Group 268"/>
            <p:cNvGrpSpPr/>
            <p:nvPr/>
          </p:nvGrpSpPr>
          <p:grpSpPr>
            <a:xfrm>
              <a:off x="335326" y="315249"/>
              <a:ext cx="707847" cy="665503"/>
              <a:chOff x="0" y="0"/>
              <a:chExt cx="707845" cy="665502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0" y="-1"/>
                <a:ext cx="707846" cy="665503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46304" tIns="146304" rIns="146304" bIns="146304" numCol="1" anchor="t">
                <a:noAutofit/>
              </a:bodyPr>
              <a:lstStyle/>
              <a:p>
                <a:pPr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pic>
            <p:nvPicPr>
              <p:cNvPr id="267" name="image4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-1"/>
                <a:ext cx="707846" cy="6655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2" name="Group 272"/>
          <p:cNvGrpSpPr/>
          <p:nvPr/>
        </p:nvGrpSpPr>
        <p:grpSpPr>
          <a:xfrm>
            <a:off x="2956640" y="2560706"/>
            <a:ext cx="2927616" cy="1296006"/>
            <a:chOff x="-263315" y="-2"/>
            <a:chExt cx="2927615" cy="1296005"/>
          </a:xfrm>
        </p:grpSpPr>
        <p:sp>
          <p:nvSpPr>
            <p:cNvPr id="270" name="Shape 270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 sz="16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-263315" y="324835"/>
              <a:ext cx="2927615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Email:</a:t>
              </a:r>
              <a:r>
                <a:rPr/>
                <a:t/>
              </a:r>
              <a:br>
                <a:rPr/>
              </a:br>
              <a:r>
                <a:rPr lang="en-US" smtClean="0"/>
                <a:t>mrrobsewell@outlook</a:t>
              </a:r>
              <a:r>
                <a:rPr smtClean="0"/>
                <a:t>.com</a:t>
              </a:r>
              <a:endParaRPr dirty="0"/>
            </a:p>
          </p:txBody>
        </p:sp>
      </p:grpSp>
      <p:pic>
        <p:nvPicPr>
          <p:cNvPr id="273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2774" y="2560852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Group 276"/>
          <p:cNvGrpSpPr/>
          <p:nvPr/>
        </p:nvGrpSpPr>
        <p:grpSpPr>
          <a:xfrm>
            <a:off x="7478771" y="2560707"/>
            <a:ext cx="2664300" cy="1296005"/>
            <a:chOff x="0" y="-1"/>
            <a:chExt cx="2664299" cy="1296004"/>
          </a:xfrm>
        </p:grpSpPr>
        <p:sp>
          <p:nvSpPr>
            <p:cNvPr id="274" name="Shape 274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-1" y="322879"/>
              <a:ext cx="266430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Profile: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lang="en-US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Rob Sewell</a:t>
              </a:r>
              <a:endPara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5"/>
              </a:endParaRPr>
            </a:p>
          </p:txBody>
        </p:sp>
      </p:grpSp>
      <p:pic>
        <p:nvPicPr>
          <p:cNvPr id="277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2774" y="4072875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 280"/>
          <p:cNvGrpSpPr/>
          <p:nvPr/>
        </p:nvGrpSpPr>
        <p:grpSpPr>
          <a:xfrm>
            <a:off x="7478771" y="4072874"/>
            <a:ext cx="2664302" cy="1296007"/>
            <a:chOff x="-1" y="-1"/>
            <a:chExt cx="2664301" cy="1296006"/>
          </a:xfrm>
        </p:grpSpPr>
        <p:sp>
          <p:nvSpPr>
            <p:cNvPr id="278" name="Shape 278"/>
            <p:cNvSpPr/>
            <p:nvPr/>
          </p:nvSpPr>
          <p:spPr>
            <a:xfrm>
              <a:off x="-1" y="-1"/>
              <a:ext cx="2664301" cy="1296006"/>
            </a:xfrm>
            <a:prstGeom prst="rect">
              <a:avLst/>
            </a:prstGeom>
            <a:solidFill>
              <a:srgbClr val="464543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-1" y="186337"/>
              <a:ext cx="2664301" cy="923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Tech: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lang="en-US" dirty="0" err="1" smtClean="0">
                  <a:uFill>
                    <a:solidFill>
                      <a:srgbClr val="FFFFFF"/>
                    </a:solidFill>
                  </a:uFill>
                </a:rPr>
                <a:t>sqldbawithabeard.com</a:t>
              </a:r>
              <a:r>
                <a:rPr lang="en-US" dirty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  <a:t/>
              </a:r>
              <a:br>
                <a:rPr lang="en-US" dirty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</a:br>
              <a:r>
                <a:rPr lang="en-US" dirty="0" err="1" smtClean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  <a:t>dbareports.io</a:t>
              </a:r>
              <a:endParaRPr lang="en-US" dirty="0" smtClean="0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3219953" y="4072873"/>
            <a:ext cx="2654877" cy="1296006"/>
            <a:chOff x="-1" y="-2"/>
            <a:chExt cx="2918191" cy="1296005"/>
          </a:xfrm>
        </p:grpSpPr>
        <p:sp>
          <p:nvSpPr>
            <p:cNvPr id="281" name="Shape 281"/>
            <p:cNvSpPr/>
            <p:nvPr/>
          </p:nvSpPr>
          <p:spPr>
            <a:xfrm>
              <a:off x="-1" y="-2"/>
              <a:ext cx="2918191" cy="1296005"/>
            </a:xfrm>
            <a:prstGeom prst="rect">
              <a:avLst/>
            </a:prstGeom>
            <a:solidFill>
              <a:srgbClr val="19BFE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r>
                <a:rPr lang="en-US" sz="2400" dirty="0" smtClean="0">
                  <a:solidFill>
                    <a:schemeClr val="bg1"/>
                  </a:solidFill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</a:rPr>
                <a:t>sqldbawithbeard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-1" y="418129"/>
              <a:ext cx="2918191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914400">
                <a:defRPr sz="2400" u="sng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egoe UI Light"/>
                  <a:ea typeface="Segoe UI Light"/>
                  <a:cs typeface="Segoe UI Light"/>
                  <a:sym typeface="Segoe UI Light"/>
                  <a:hlinkClick r:id="rId7"/>
                </a:defRPr>
              </a:lvl1pPr>
            </a:lstStyle>
            <a:p>
              <a:pPr>
                <a:defRPr u="none">
                  <a:uFillTx/>
                </a:defRPr>
              </a:pPr>
              <a:endParaRPr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7"/>
              </a:endParaRPr>
            </a:p>
          </p:txBody>
        </p:sp>
      </p:grpSp>
      <p:pic>
        <p:nvPicPr>
          <p:cNvPr id="284" name="image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67972" y="4072875"/>
            <a:ext cx="1296003" cy="12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1932402" y="1317506"/>
            <a:ext cx="792088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 smtClean="0"/>
              <a:t>Rob Sewell</a:t>
            </a:r>
            <a:endParaRPr dirty="0">
              <a:solidFill>
                <a:srgbClr val="000000"/>
              </a:solidFill>
            </a:endParaRPr>
          </a:p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 smtClean="0"/>
              <a:t>PowerShell, Azure, Automation and SQL (</a:t>
            </a:r>
            <a:r>
              <a:rPr lang="en-US" dirty="0" err="1" smtClean="0"/>
              <a:t>PaaS</a:t>
            </a:r>
            <a:r>
              <a:rPr lang="en-US" dirty="0" smtClean="0"/>
              <a:t> </a:t>
            </a:r>
            <a:r>
              <a:rPr lang="en-US" dirty="0" err="1" smtClean="0"/>
              <a:t>Geddit</a:t>
            </a:r>
            <a:r>
              <a:rPr lang="en-US" dirty="0" smtClean="0"/>
              <a:t> ? </a:t>
            </a:r>
            <a:r>
              <a:rPr lang="en-US" smtClean="0">
                <a:sym typeface="Wingdings"/>
              </a:rPr>
              <a:t> )</a:t>
            </a:r>
            <a:endParaRPr dirty="0"/>
          </a:p>
        </p:txBody>
      </p:sp>
      <p:sp>
        <p:nvSpPr>
          <p:cNvPr id="28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2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839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05" y="1265986"/>
            <a:ext cx="8979903" cy="4770573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6070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205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</a:t>
            </a:r>
            <a:r>
              <a:rPr lang="en-US" dirty="0" smtClean="0"/>
              <a:t>– 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sqlcollaboratve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0" y="1139325"/>
            <a:ext cx="8833445" cy="5099934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4561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</a:t>
            </a:r>
            <a:r>
              <a:rPr lang="en-US" dirty="0" smtClean="0"/>
              <a:t>us </a:t>
            </a:r>
            <a:r>
              <a:rPr lang="en-US" dirty="0" err="1" smtClean="0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 smtClean="0"/>
              <a:t>-</a:t>
            </a:r>
            <a:r>
              <a:rPr lang="en-US" dirty="0" err="1" smtClean="0"/>
              <a:t>WhatIf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SQL Server Migrations went more like this</a:t>
            </a:r>
            <a:r>
              <a:rPr lang="is-IS" sz="2400" dirty="0" smtClean="0"/>
              <a:t>…</a:t>
            </a:r>
            <a:endParaRPr sz="2400" dirty="0"/>
          </a:p>
        </p:txBody>
      </p:sp>
      <p:sp>
        <p:nvSpPr>
          <p:cNvPr id="3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  <p:pic>
        <p:nvPicPr>
          <p:cNvPr id="41" name="start-sqlmigration-expor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15893" y="1223157"/>
            <a:ext cx="6831869" cy="50563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9986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452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DBA’s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smtClean="0"/>
              <a:t>#</a:t>
            </a:r>
            <a:r>
              <a:rPr lang="en-US" dirty="0" err="1" smtClean="0"/>
              <a:t>dbatools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#</a:t>
            </a:r>
            <a:r>
              <a:rPr lang="en-US" dirty="0" err="1" smtClean="0"/>
              <a:t>dbareports</a:t>
            </a:r>
            <a:endParaRPr lang="en-US" dirty="0" smtClean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Our</a:t>
            </a:r>
            <a:r>
              <a:rPr lang="de-AT" dirty="0"/>
              <a:t> Sponsors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747" y="1493276"/>
            <a:ext cx="3219572" cy="67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589" y="1430412"/>
            <a:ext cx="1166767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361" y="5963185"/>
            <a:ext cx="1176616" cy="3922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899" y="2629343"/>
            <a:ext cx="1983230" cy="80576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796" y="4065917"/>
            <a:ext cx="1723388" cy="50398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4504" y="3812525"/>
            <a:ext cx="1801144" cy="108068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9"/>
          <a:srcRect t="26626" b="25521"/>
          <a:stretch/>
        </p:blipFill>
        <p:spPr>
          <a:xfrm>
            <a:off x="4966293" y="5063364"/>
            <a:ext cx="2500714" cy="70107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3464" y="5901505"/>
            <a:ext cx="1013509" cy="5155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5118" y="5907576"/>
            <a:ext cx="1397000" cy="503424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12"/>
          <a:srcRect l="9094" t="26448" r="7271" b="25330"/>
          <a:stretch/>
        </p:blipFill>
        <p:spPr>
          <a:xfrm>
            <a:off x="2409141" y="2544563"/>
            <a:ext cx="3112512" cy="97532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2326" y="3866652"/>
            <a:ext cx="2391966" cy="908947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14"/>
          <a:srcRect t="22664" b="22663"/>
          <a:stretch/>
        </p:blipFill>
        <p:spPr>
          <a:xfrm>
            <a:off x="4009121" y="5901506"/>
            <a:ext cx="1796199" cy="515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241" y="3622142"/>
            <a:ext cx="1060593" cy="1360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8914" y="4175651"/>
            <a:ext cx="2428256" cy="2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76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6"/>
          <p:cNvGrpSpPr/>
          <p:nvPr/>
        </p:nvGrpSpPr>
        <p:grpSpPr>
          <a:xfrm>
            <a:off x="1900576" y="1888189"/>
            <a:ext cx="8208772" cy="2034806"/>
            <a:chOff x="-1" y="0"/>
            <a:chExt cx="8208771" cy="2034805"/>
          </a:xfrm>
        </p:grpSpPr>
        <p:sp>
          <p:nvSpPr>
            <p:cNvPr id="225" name="Shape 225"/>
            <p:cNvSpPr/>
            <p:nvPr/>
          </p:nvSpPr>
          <p:spPr>
            <a:xfrm>
              <a:off x="372029" y="0"/>
              <a:ext cx="57417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t>Who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2665573" y="0"/>
              <a:ext cx="14596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Requirements</a:t>
              </a: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03312" y="1665477"/>
              <a:ext cx="11519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Questions</a:t>
              </a:r>
              <a:r>
                <a:rPr dirty="0"/>
                <a:t>!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542681" y="1665477"/>
              <a:ext cx="10108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Overview</a:t>
              </a: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4475073" y="1665477"/>
              <a:ext cx="6629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Install</a:t>
              </a: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5487573" y="0"/>
              <a:ext cx="135068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 err="1"/>
                <a:t>Hella</a:t>
              </a:r>
              <a:r>
                <a:rPr lang="en-US" dirty="0"/>
                <a:t> Demos</a:t>
              </a: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-1" y="396723"/>
              <a:ext cx="1296002" cy="129614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382553" y="396723"/>
              <a:ext cx="1296003" cy="12961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765107" y="396723"/>
              <a:ext cx="1296003" cy="1296148"/>
            </a:xfrm>
            <a:prstGeom prst="rect">
              <a:avLst/>
            </a:prstGeom>
            <a:solidFill>
              <a:srgbClr val="009F3C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147661" y="396723"/>
              <a:ext cx="1296003" cy="1296148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530215" y="396723"/>
              <a:ext cx="1296002" cy="1296148"/>
            </a:xfrm>
            <a:prstGeom prst="rect">
              <a:avLst/>
            </a:prstGeom>
            <a:solidFill>
              <a:srgbClr val="00188F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12767" y="396723"/>
              <a:ext cx="1296003" cy="1296148"/>
            </a:xfrm>
            <a:prstGeom prst="rect">
              <a:avLst/>
            </a:prstGeom>
            <a:solidFill>
              <a:srgbClr val="A8000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40" name="Group 240"/>
            <p:cNvGrpSpPr/>
            <p:nvPr/>
          </p:nvGrpSpPr>
          <p:grpSpPr>
            <a:xfrm>
              <a:off x="287949" y="684746"/>
              <a:ext cx="720066" cy="720066"/>
              <a:chOff x="-10" y="-10"/>
              <a:chExt cx="720064" cy="720065"/>
            </a:xfrm>
          </p:grpSpPr>
          <p:sp>
            <p:nvSpPr>
              <p:cNvPr id="238" name="Shape 238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1669557" y="684746"/>
              <a:ext cx="720066" cy="720066"/>
              <a:chOff x="-10" y="-10"/>
              <a:chExt cx="720064" cy="720065"/>
            </a:xfrm>
          </p:grpSpPr>
          <p:sp>
            <p:nvSpPr>
              <p:cNvPr id="241" name="Shape 241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3053058" y="684746"/>
              <a:ext cx="720065" cy="720066"/>
              <a:chOff x="-10" y="-10"/>
              <a:chExt cx="720064" cy="720065"/>
            </a:xfrm>
          </p:grpSpPr>
          <p:sp>
            <p:nvSpPr>
              <p:cNvPr id="244" name="Shape 244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4435612" y="684746"/>
              <a:ext cx="720065" cy="720066"/>
              <a:chOff x="-10" y="-10"/>
              <a:chExt cx="720064" cy="720065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5818166" y="684746"/>
              <a:ext cx="720066" cy="720066"/>
              <a:chOff x="-10" y="-10"/>
              <a:chExt cx="720064" cy="720065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200717" y="684746"/>
              <a:ext cx="720066" cy="720066"/>
              <a:chOff x="-10" y="-10"/>
              <a:chExt cx="720064" cy="720065"/>
            </a:xfrm>
          </p:grpSpPr>
          <p:sp>
            <p:nvSpPr>
              <p:cNvPr id="253" name="Shape 253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dirty="0" smtClean="0"/>
              <a:t>Agenda</a:t>
            </a:r>
            <a:r>
              <a:rPr lang="en-US" dirty="0" smtClean="0"/>
              <a:t> - dbatools</a:t>
            </a:r>
            <a:endParaRPr dirty="0"/>
          </a:p>
        </p:txBody>
      </p:sp>
      <p:sp>
        <p:nvSpPr>
          <p:cNvPr id="3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6120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whoami</a:t>
            </a:r>
          </a:p>
        </p:txBody>
      </p:sp>
      <p:sp>
        <p:nvSpPr>
          <p:cNvPr id="264" name="Shape 264"/>
          <p:cNvSpPr/>
          <p:nvPr/>
        </p:nvSpPr>
        <p:spPr>
          <a:xfrm>
            <a:off x="1932402" y="4072875"/>
            <a:ext cx="2664300" cy="1296003"/>
          </a:xfrm>
          <a:prstGeom prst="rect">
            <a:avLst/>
          </a:prstGeom>
          <a:solidFill>
            <a:srgbClr val="19BFE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1913470" y="2560707"/>
            <a:ext cx="1378498" cy="1296003"/>
            <a:chOff x="0" y="0"/>
            <a:chExt cx="1378497" cy="1296001"/>
          </a:xfrm>
        </p:grpSpPr>
        <p:sp>
          <p:nvSpPr>
            <p:cNvPr id="265" name="Shape 265"/>
            <p:cNvSpPr/>
            <p:nvPr/>
          </p:nvSpPr>
          <p:spPr>
            <a:xfrm>
              <a:off x="-1" y="-1"/>
              <a:ext cx="1378499" cy="1296003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68" name="Group 268"/>
            <p:cNvGrpSpPr/>
            <p:nvPr/>
          </p:nvGrpSpPr>
          <p:grpSpPr>
            <a:xfrm>
              <a:off x="335326" y="315249"/>
              <a:ext cx="707847" cy="665503"/>
              <a:chOff x="0" y="0"/>
              <a:chExt cx="707845" cy="665502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0" y="-1"/>
                <a:ext cx="707846" cy="665503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46304" tIns="146304" rIns="146304" bIns="146304" numCol="1" anchor="t">
                <a:noAutofit/>
              </a:bodyPr>
              <a:lstStyle/>
              <a:p>
                <a:pPr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pic>
            <p:nvPicPr>
              <p:cNvPr id="267" name="image4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-1"/>
                <a:ext cx="707846" cy="6655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2" name="Group 272"/>
          <p:cNvGrpSpPr/>
          <p:nvPr/>
        </p:nvGrpSpPr>
        <p:grpSpPr>
          <a:xfrm>
            <a:off x="3219955" y="2560707"/>
            <a:ext cx="2664300" cy="1296005"/>
            <a:chOff x="0" y="-1"/>
            <a:chExt cx="2664299" cy="1296004"/>
          </a:xfrm>
        </p:grpSpPr>
        <p:sp>
          <p:nvSpPr>
            <p:cNvPr id="270" name="Shape 270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 sz="16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-1" y="322879"/>
              <a:ext cx="266430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Email:</a:t>
              </a:r>
              <a:br>
                <a:rPr dirty="0"/>
              </a:br>
              <a:r>
                <a:rPr dirty="0"/>
                <a:t>clemaire@gmail.com</a:t>
              </a:r>
            </a:p>
          </p:txBody>
        </p:sp>
      </p:grpSp>
      <p:pic>
        <p:nvPicPr>
          <p:cNvPr id="273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2774" y="2560852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Group 276"/>
          <p:cNvGrpSpPr/>
          <p:nvPr/>
        </p:nvGrpSpPr>
        <p:grpSpPr>
          <a:xfrm>
            <a:off x="7478771" y="2560707"/>
            <a:ext cx="2664300" cy="1296005"/>
            <a:chOff x="0" y="-1"/>
            <a:chExt cx="2664299" cy="1296004"/>
          </a:xfrm>
        </p:grpSpPr>
        <p:sp>
          <p:nvSpPr>
            <p:cNvPr id="274" name="Shape 274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-1" y="322879"/>
              <a:ext cx="266430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Profile: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Chrissy LeMaire</a:t>
              </a:r>
              <a:endPara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5"/>
              </a:endParaRPr>
            </a:p>
          </p:txBody>
        </p:sp>
      </p:grpSp>
      <p:pic>
        <p:nvPicPr>
          <p:cNvPr id="277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2774" y="4072875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 280"/>
          <p:cNvGrpSpPr/>
          <p:nvPr/>
        </p:nvGrpSpPr>
        <p:grpSpPr>
          <a:xfrm>
            <a:off x="7478772" y="4072875"/>
            <a:ext cx="2664300" cy="1296005"/>
            <a:chOff x="0" y="0"/>
            <a:chExt cx="2664299" cy="1296004"/>
          </a:xfrm>
        </p:grpSpPr>
        <p:sp>
          <p:nvSpPr>
            <p:cNvPr id="278" name="Shape 278"/>
            <p:cNvSpPr/>
            <p:nvPr/>
          </p:nvSpPr>
          <p:spPr>
            <a:xfrm>
              <a:off x="-1" y="-1"/>
              <a:ext cx="2664301" cy="1296006"/>
            </a:xfrm>
            <a:prstGeom prst="rect">
              <a:avLst/>
            </a:prstGeom>
            <a:solidFill>
              <a:srgbClr val="464543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-1" y="43480"/>
              <a:ext cx="2664301" cy="1209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Tech: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uFill>
                    <a:solidFill>
                      <a:srgbClr val="FFFFFF"/>
                    </a:solidFill>
                  </a:uFill>
                </a:rPr>
                <a:t>netnerds.net</a:t>
              </a:r>
              <a:r>
                <a:rPr lang="en-US" dirty="0">
                  <a:uFill>
                    <a:solidFill>
                      <a:srgbClr val="FFFFFF"/>
                    </a:solidFill>
                  </a:uFill>
                </a:rPr>
                <a:t>, dbatools.io</a:t>
              </a:r>
              <a:endParaRPr dirty="0">
                <a:uFill>
                  <a:solidFill>
                    <a:srgbClr val="FFFFFF"/>
                  </a:solidFill>
                </a:uFill>
                <a:hlinkClick r:id="rId7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Food: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  <a:t>RealCajunRecipes.com</a:t>
              </a:r>
              <a:endParaRPr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8"/>
              </a:endParaRPr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2956639" y="4072873"/>
            <a:ext cx="2918192" cy="1296006"/>
            <a:chOff x="-1" y="-2"/>
            <a:chExt cx="2918191" cy="1296005"/>
          </a:xfrm>
        </p:grpSpPr>
        <p:sp>
          <p:nvSpPr>
            <p:cNvPr id="281" name="Shape 281"/>
            <p:cNvSpPr/>
            <p:nvPr/>
          </p:nvSpPr>
          <p:spPr>
            <a:xfrm>
              <a:off x="-1" y="-2"/>
              <a:ext cx="2918191" cy="1296005"/>
            </a:xfrm>
            <a:prstGeom prst="rect">
              <a:avLst/>
            </a:prstGeom>
            <a:solidFill>
              <a:srgbClr val="19BFE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r>
                <a:rPr lang="en-US" sz="2400" dirty="0">
                  <a:solidFill>
                    <a:schemeClr val="bg1"/>
                  </a:solidFill>
                </a:rPr>
                <a:t>@cl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-1" y="418129"/>
              <a:ext cx="2918191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914400">
                <a:defRPr sz="2400" u="sng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egoe UI Light"/>
                  <a:ea typeface="Segoe UI Light"/>
                  <a:cs typeface="Segoe UI Light"/>
                  <a:sym typeface="Segoe UI Light"/>
                  <a:hlinkClick r:id="rId9"/>
                </a:defRPr>
              </a:lvl1pPr>
            </a:lstStyle>
            <a:p>
              <a:pPr>
                <a:defRPr u="none">
                  <a:uFillTx/>
                </a:defRPr>
              </a:pPr>
              <a:endParaRPr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9"/>
              </a:endParaRPr>
            </a:p>
          </p:txBody>
        </p:sp>
      </p:grpSp>
      <p:pic>
        <p:nvPicPr>
          <p:cNvPr id="284" name="image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67972" y="4072875"/>
            <a:ext cx="1296003" cy="12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1932402" y="1317506"/>
            <a:ext cx="7920882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Chrissy LeMaire, Microsoft PowerShell MVP</a:t>
            </a:r>
            <a:endParaRPr dirty="0">
              <a:solidFill>
                <a:srgbClr val="000000"/>
              </a:solidFill>
            </a:endParaRPr>
          </a:p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Sr. Systems Engineer/DBA for General Dynamics IT at NATO Special Ops HQ in Belgium</a:t>
            </a:r>
            <a:endParaRPr dirty="0">
              <a:solidFill>
                <a:srgbClr val="000000"/>
              </a:solidFill>
            </a:endParaRPr>
          </a:p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SQL Server since 1999 and PowerShell since 2005</a:t>
            </a:r>
          </a:p>
        </p:txBody>
      </p:sp>
      <p:sp>
        <p:nvSpPr>
          <p:cNvPr id="2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2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Minimum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2000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Recommended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v5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2012+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2005+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 smtClean="0"/>
              <a:t>dbatools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 smtClean="0"/>
              <a:t>Install-Module </a:t>
            </a:r>
            <a:r>
              <a:rPr lang="en-US" sz="2400" dirty="0" err="1" smtClean="0"/>
              <a:t>dbatools</a:t>
            </a:r>
            <a:r>
              <a:rPr lang="en-US" sz="2400" dirty="0" smtClean="0"/>
              <a:t> –Scope </a:t>
            </a:r>
            <a:r>
              <a:rPr lang="en-US" sz="2400" dirty="0" err="1" smtClean="0"/>
              <a:t>CurrentUser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</a:t>
            </a:r>
            <a:r>
              <a:rPr lang="en-US" sz="2400" dirty="0" smtClean="0"/>
              <a:t>dbatools.io/in)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 smtClean="0"/>
              <a:t>Clone </a:t>
            </a:r>
            <a:r>
              <a:rPr lang="en-US" sz="2400" dirty="0"/>
              <a:t>repo found at dbatools.io/</a:t>
            </a:r>
            <a:r>
              <a:rPr lang="en-US" sz="2400" dirty="0" err="1"/>
              <a:t>git</a:t>
            </a:r>
            <a:r>
              <a:rPr lang="en-US" sz="2400" dirty="0"/>
              <a:t>, Import-Module </a:t>
            </a:r>
            <a:r>
              <a:rPr lang="en-US" sz="2400" dirty="0" err="1" smtClean="0"/>
              <a:t>dbatools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See?</a:t>
            </a:r>
            <a:endParaRPr dirty="0"/>
          </a:p>
        </p:txBody>
      </p:sp>
      <p:pic>
        <p:nvPicPr>
          <p:cNvPr id="4" name="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6315" y="1063256"/>
            <a:ext cx="9016431" cy="5063830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186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/>
            </a:r>
            <a:br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530087" y="1376422"/>
            <a:ext cx="10186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SQL Server 2000 – </a:t>
            </a:r>
            <a:r>
              <a:rPr lang="en-US" sz="3600" dirty="0" err="1" smtClean="0"/>
              <a:t>vNext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Express – Datacenter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Clustered and stand-alone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Windows and SQL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Default and named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Multiple instances on one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Auto-populated parameters for command-line completion (think -Databases and -Logins)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 smtClean="0"/>
              <a:t>dbatools.io</a:t>
            </a:r>
            <a:r>
              <a:rPr lang="en-US" dirty="0" smtClean="0"/>
              <a:t>   </a:t>
            </a:r>
            <a:r>
              <a:rPr lang="en-US" dirty="0"/>
              <a:t>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</a:t>
            </a:r>
            <a:r>
              <a:rPr lang="en-US" dirty="0" smtClean="0"/>
              <a:t> |  </a:t>
            </a:r>
            <a:r>
              <a:rPr lang="en-US" dirty="0" err="1" smtClean="0"/>
              <a:t>sqlps.io</a:t>
            </a:r>
            <a:r>
              <a:rPr lang="en-US" dirty="0" smtClean="0"/>
              <a:t>/</a:t>
            </a:r>
            <a:r>
              <a:rPr lang="en-US" dirty="0" err="1" smtClean="0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398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4043</TotalTime>
  <Words>538</Words>
  <Application>Microsoft Macintosh PowerPoint</Application>
  <PresentationFormat>Custom</PresentationFormat>
  <Paragraphs>136</Paragraphs>
  <Slides>22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Helvetica</vt:lpstr>
      <vt:lpstr>Helvetica Neue</vt:lpstr>
      <vt:lpstr>Segoe UI Light</vt:lpstr>
      <vt:lpstr>Segoe UI Semilight</vt:lpstr>
      <vt:lpstr>Wingdings</vt:lpstr>
      <vt:lpstr>Arial</vt:lpstr>
      <vt:lpstr>Default</vt:lpstr>
      <vt:lpstr>Modern Database Administration</vt:lpstr>
      <vt:lpstr>-WhatIf SQL Server Migrations went more like this…</vt:lpstr>
      <vt:lpstr>Agenda - dbatools</vt:lpstr>
      <vt:lpstr>whoami</vt:lpstr>
      <vt:lpstr>PowerPoint Presentation</vt:lpstr>
      <vt:lpstr>System Requirements</vt:lpstr>
      <vt:lpstr>Install is easy</vt:lpstr>
      <vt:lpstr>See?</vt:lpstr>
      <vt:lpstr>Support</vt:lpstr>
      <vt:lpstr>Support</vt:lpstr>
      <vt:lpstr>Start-SqlMigration</vt:lpstr>
      <vt:lpstr>Start-SqlMigration</vt:lpstr>
      <vt:lpstr> </vt:lpstr>
      <vt:lpstr>dbareports.io</vt:lpstr>
      <vt:lpstr>whoami</vt:lpstr>
      <vt:lpstr>dbareports.io</vt:lpstr>
      <vt:lpstr>Join us! - dbatools.io/slack</vt:lpstr>
      <vt:lpstr>Join us! – github.com/sqlcollaboratve</vt:lpstr>
      <vt:lpstr>Community got us feelin’ like</vt:lpstr>
      <vt:lpstr>Review</vt:lpstr>
      <vt:lpstr>How to Get-Help</vt:lpstr>
      <vt:lpstr>Our Sponsors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Chrissy LeMaire</cp:lastModifiedBy>
  <cp:revision>176</cp:revision>
  <dcterms:modified xsi:type="dcterms:W3CDTF">2017-01-20T10:13:12Z</dcterms:modified>
</cp:coreProperties>
</file>